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72" d="100"/>
          <a:sy n="72" d="100"/>
        </p:scale>
        <p:origin x="660" y="66"/>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31/03/2025</a:t>
            </a:fld>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31/03/2025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
        <p:nvSpPr>
          <p:cNvPr id="5" name="Espace réservé du pied de page 4">
            <a:extLst>
              <a:ext uri="{FF2B5EF4-FFF2-40B4-BE49-F238E27FC236}">
                <a16:creationId xmlns:a16="http://schemas.microsoft.com/office/drawing/2014/main" id="{9A10A837-A9D3-5580-F04E-271CDBAFA4D7}"/>
              </a:ext>
            </a:extLst>
          </p:cNvPr>
          <p:cNvSpPr>
            <a:spLocks noGrp="1"/>
          </p:cNvSpPr>
          <p:nvPr>
            <p:ph type="ftr" sz="quarter" idx="4"/>
          </p:nvPr>
        </p:nvSpPr>
        <p:spPr>
          <a:xfrm>
            <a:off x="0" y="8685213"/>
            <a:ext cx="2971800" cy="458787"/>
          </a:xfrm>
          <a:prstGeom prst="rect">
            <a:avLst/>
          </a:prstGeom>
        </p:spPr>
        <p:txBody>
          <a:bodyPr/>
          <a:lstStyle/>
          <a:p>
            <a:r>
              <a:rPr lang="pt-BR"/>
              <a:t>IBM Applied Data Science Capstone `| Daouda OROU YOROU | 2025</a:t>
            </a: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
        <p:nvSpPr>
          <p:cNvPr id="5" name="Espace réservé du pied de page 4">
            <a:extLst>
              <a:ext uri="{FF2B5EF4-FFF2-40B4-BE49-F238E27FC236}">
                <a16:creationId xmlns:a16="http://schemas.microsoft.com/office/drawing/2014/main" id="{4180584D-BA27-0968-D9AD-424224CCCF0D}"/>
              </a:ext>
            </a:extLst>
          </p:cNvPr>
          <p:cNvSpPr>
            <a:spLocks noGrp="1"/>
          </p:cNvSpPr>
          <p:nvPr>
            <p:ph type="ftr" sz="quarter" idx="4"/>
          </p:nvPr>
        </p:nvSpPr>
        <p:spPr>
          <a:xfrm>
            <a:off x="0" y="8685213"/>
            <a:ext cx="2971800" cy="458787"/>
          </a:xfrm>
          <a:prstGeom prst="rect">
            <a:avLst/>
          </a:prstGeom>
        </p:spPr>
        <p:txBody>
          <a:bodyPr/>
          <a:lstStyle/>
          <a:p>
            <a:r>
              <a:rPr lang="pt-BR"/>
              <a:t>IBM Applied Data Science Capstone `| Daouda OROU YOROU | 2025</a:t>
            </a: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grey">
    <p:spTree>
      <p:nvGrpSpPr>
        <p:cNvPr id="1" name=""/>
        <p:cNvGrpSpPr/>
        <p:nvPr/>
      </p:nvGrpSpPr>
      <p:grpSpPr>
        <a:xfrm>
          <a:off x="0" y="0"/>
          <a:ext cx="0" cy="0"/>
          <a:chOff x="0" y="0"/>
          <a:chExt cx="0" cy="0"/>
        </a:xfrm>
      </p:grpSpPr>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re 1">
            <a:extLst>
              <a:ext uri="{FF2B5EF4-FFF2-40B4-BE49-F238E27FC236}">
                <a16:creationId xmlns:a16="http://schemas.microsoft.com/office/drawing/2014/main" id="{36CAE913-6069-7ED3-AE01-2CD59ADC371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content light Gre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Break dar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picture blue Pi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Daouda </a:t>
            </a:r>
            <a:r>
              <a:rPr lang="en-US" dirty="0" err="1"/>
              <a:t>Orou</a:t>
            </a:r>
            <a:r>
              <a:rPr lang="en-US" dirty="0"/>
              <a:t> </a:t>
            </a:r>
            <a:r>
              <a:rPr lang="en-US" dirty="0" err="1"/>
              <a:t>Yorou</a:t>
            </a:r>
            <a:r>
              <a:rPr lang="en-US" dirty="0"/>
              <a:t> | 31-03-2025</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hidden="1">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dirty="0">
                <a:solidFill>
                  <a:schemeClr val="bg1">
                    <a:lumMod val="95000"/>
                  </a:schemeClr>
                </a:solidFill>
              </a:rPr>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hidden="1">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dirty="0">
                <a:solidFill>
                  <a:schemeClr val="bg1">
                    <a:lumMod val="95000"/>
                  </a:schemeClr>
                </a:solidFill>
              </a:rPr>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hidden="1">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dirty="0">
                <a:solidFill>
                  <a:schemeClr val="bg1">
                    <a:lumMod val="95000"/>
                  </a:schemeClr>
                </a:solidFill>
              </a:rPr>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hidden="1">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dirty="0">
                <a:solidFill>
                  <a:schemeClr val="bg1">
                    <a:lumMod val="95000"/>
                  </a:schemeClr>
                </a:solidFill>
              </a:rPr>
              <a:t>Predictive Analysis - </a:t>
            </a:r>
            <a:r>
              <a:rPr lang="en-US" dirty="0">
                <a:solidFill>
                  <a:schemeClr val="accent2"/>
                </a:solidFill>
              </a:rPr>
              <a:t>Classification</a:t>
            </a:r>
          </a:p>
        </p:txBody>
      </p:sp>
      <p:sp>
        <p:nvSpPr>
          <p:cNvPr id="4" name="TextBox 3" hidden="1">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Launch Site VS. FLIGHT NUMBER</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LAUNCH SITE vs. PAYLOAD MASS</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Success Rate vs. Orbit Type</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a:xfrm>
            <a:off x="404813" y="188640"/>
            <a:ext cx="10947772" cy="716711"/>
          </a:xfrm>
        </p:spPr>
        <p:txBody>
          <a:bodyPr/>
          <a:lstStyle/>
          <a:p>
            <a:r>
              <a:rPr lang="fr-FR" i="0" u="none" strike="noStrike" baseline="0" dirty="0">
                <a:solidFill>
                  <a:srgbClr val="FFFFFF"/>
                </a:solidFill>
                <a:latin typeface="Ubuntu" panose="020F0502020204030204" pitchFamily="34" charset="0"/>
              </a:rPr>
              <a:t>OUTLINE</a:t>
            </a:r>
            <a:r>
              <a:rPr lang="en-US" sz="3600" b="1" dirty="0"/>
              <a:t>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Orbit Type vs. flight number</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ORBIT TYPE VS. PAYLOAD MASS</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Launch Success Yearly Trend</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All Launch Site Names</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Launch Site Names Begin with 'CCA'</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Total Payload Mass</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Average Payload Mass by F9 v1.1</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FIRST SUCCESSFUL GROUND LANDING DATE</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Successful Drone Ship Landing with Payload between 4000 and 6000</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a:xfrm>
            <a:off x="404813" y="188640"/>
            <a:ext cx="10947772" cy="716711"/>
          </a:xfrm>
        </p:spPr>
        <p:txBody>
          <a:bodyPr/>
          <a:lstStyle/>
          <a:p>
            <a:r>
              <a:rPr lang="fr-FR" i="0" u="none" strike="noStrike" baseline="0" dirty="0">
                <a:solidFill>
                  <a:srgbClr val="FFFFFF"/>
                </a:solidFill>
                <a:latin typeface="Ubuntu" panose="020F0502020204030204" pitchFamily="34" charset="0"/>
              </a:rPr>
              <a:t>EXECUTIVE SUMMARY</a:t>
            </a:r>
            <a:endParaRPr lang="en-GB" dirty="0"/>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Total Number of Successful and Failure Mission Outcomes</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Boosters Carried Maximum Payload</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2015 Launch Records</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Rank Landing Outcomes Between 2010-06-04 and 2017-03-20</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ALL LAUNCH SITES ON A MAP</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SUCCESS/FAILED LAUNCHES FOR EACH SITE</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PROXIMITY OF LAUNCH SITES TO OTHER POINTS OF INTEREST</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launch success count for all sites</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Pie chart for the launch site with highest launch success ratio</a:t>
            </a: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Launch Outcome VS. Payload scatter plot for all sites</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CLASSIFICATION ACCURACY</a:t>
            </a:r>
            <a:endParaRPr lang="en-US" dirty="0">
              <a:solidFill>
                <a:schemeClr val="bg1">
                  <a:lumMod val="95000"/>
                </a:schemeClr>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GB" dirty="0">
                <a:solidFill>
                  <a:schemeClr val="bg1">
                    <a:lumMod val="95000"/>
                  </a:schemeClr>
                </a:solidFill>
              </a:rPr>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dirty="0">
                <a:solidFill>
                  <a:schemeClr val="bg1">
                    <a:lumMod val="95000"/>
                  </a:schemeClr>
                </a:solidFill>
              </a:rPr>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dirty="0">
                <a:solidFill>
                  <a:schemeClr val="bg1">
                    <a:lumMod val="95000"/>
                  </a:schemeClr>
                </a:solidFill>
              </a:rPr>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188640"/>
            <a:ext cx="10947772" cy="716711"/>
          </a:xfrm>
        </p:spPr>
        <p:txBody>
          <a:bodyPr/>
          <a:lstStyle/>
          <a:p>
            <a:r>
              <a:rPr lang="fr-FR" i="0" u="none" strike="noStrike" baseline="0" dirty="0">
                <a:solidFill>
                  <a:srgbClr val="FFFFFF"/>
                </a:solidFill>
                <a:latin typeface="Ubuntu" panose="020F0502020204030204" pitchFamily="34" charset="0"/>
              </a:rPr>
              <a:t>METHODOLOGY SUMMARY</a:t>
            </a:r>
            <a:endParaRPr lang="en-US" dirty="0"/>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i="0" u="none" strike="noStrike" baseline="0" dirty="0">
                <a:solidFill>
                  <a:srgbClr val="FFFFFF"/>
                </a:solidFill>
                <a:latin typeface="Ubuntu" panose="020F0502020204030204" pitchFamily="34" charset="0"/>
              </a:rPr>
              <a:t>DATA COLLECTION –</a:t>
            </a:r>
            <a:r>
              <a:rPr lang="en-US" dirty="0"/>
              <a:t>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hidden="1">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i="0" u="none" strike="noStrike" baseline="0" dirty="0">
                <a:solidFill>
                  <a:srgbClr val="FFFFFF"/>
                </a:solidFill>
                <a:latin typeface="Ubuntu" panose="020F0502020204030204" pitchFamily="34" charset="0"/>
              </a:rPr>
              <a:t>DATA COLLECTION –</a:t>
            </a:r>
            <a:r>
              <a:rPr lang="en-US" dirty="0"/>
              <a:t>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hidden="1">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fr-FR" i="0" u="none" strike="noStrike" baseline="0" dirty="0">
                <a:solidFill>
                  <a:srgbClr val="FFFFFF"/>
                </a:solidFill>
                <a:latin typeface="Ubuntu" panose="020F0502020204030204" pitchFamily="34" charset="0"/>
              </a:rPr>
              <a:t>DATA MANIPULATION/WRANGLING – </a:t>
            </a:r>
            <a:r>
              <a:rPr lang="fr-FR" i="0" u="none" strike="noStrike" baseline="0" dirty="0">
                <a:solidFill>
                  <a:srgbClr val="12ABDB"/>
                </a:solidFill>
                <a:latin typeface="Ubuntu" panose="020F0502020204030204" pitchFamily="34" charset="0"/>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hidden="1">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fr-FR" i="0" u="none" strike="noStrike" baseline="0" dirty="0">
                <a:solidFill>
                  <a:srgbClr val="FFFFFF"/>
                </a:solidFill>
                <a:latin typeface="Ubuntu" panose="020F0502020204030204" pitchFamily="34" charset="0"/>
              </a:rPr>
              <a:t>DATA MANIPULATION/WRANGLING – </a:t>
            </a:r>
            <a:r>
              <a:rPr lang="fr-FR" i="0" u="none" strike="noStrike" baseline="0" dirty="0">
                <a:solidFill>
                  <a:srgbClr val="12ABDB"/>
                </a:solidFill>
                <a:latin typeface="Ubuntu" panose="020F0502020204030204" pitchFamily="34" charset="0"/>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hidden="1">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3.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TM03457515[[fn=Vue]]</Template>
  <TotalTime>31200</TotalTime>
  <Words>3784</Words>
  <Application>Microsoft Office PowerPoint</Application>
  <PresentationFormat>Grand écran</PresentationFormat>
  <Paragraphs>505</Paragraphs>
  <Slides>49</Slides>
  <Notes>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Rému</cp:lastModifiedBy>
  <cp:revision>73</cp:revision>
  <cp:lastPrinted>2000-01-01T00:00:00Z</cp:lastPrinted>
  <dcterms:created xsi:type="dcterms:W3CDTF">2022-01-15T17:28:45Z</dcterms:created>
  <dcterms:modified xsi:type="dcterms:W3CDTF">2025-03-31T13:52:33Z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